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Peralta"/>
      <p:regular r:id="rId21"/>
    </p:embeddedFont>
    <p:embeddedFont>
      <p:font typeface="Bitter"/>
      <p:regular r:id="rId22"/>
      <p:bold r:id="rId23"/>
      <p: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Bitter-regular.fntdata"/><Relationship Id="rId10" Type="http://schemas.openxmlformats.org/officeDocument/2006/relationships/slide" Target="slides/slide6.xml"/><Relationship Id="rId21" Type="http://schemas.openxmlformats.org/officeDocument/2006/relationships/font" Target="fonts/Peralta-regular.fntdata"/><Relationship Id="rId13" Type="http://schemas.openxmlformats.org/officeDocument/2006/relationships/slide" Target="slides/slide9.xml"/><Relationship Id="rId24" Type="http://schemas.openxmlformats.org/officeDocument/2006/relationships/font" Target="fonts/Bitter-italic.fntdata"/><Relationship Id="rId12" Type="http://schemas.openxmlformats.org/officeDocument/2006/relationships/slide" Target="slides/slide8.xml"/><Relationship Id="rId23" Type="http://schemas.openxmlformats.org/officeDocument/2006/relationships/font" Target="fonts/Bitter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d804efc38_0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d804efc3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d783099b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d783099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d609c97a2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d609c97a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d783099b0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d783099b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d4808d806_0_1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d4808d806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5d81da13d2_0_1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5d81da13d2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869925" y="1382250"/>
            <a:ext cx="34041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0706">
              <a:alpha val="3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3"/>
          <p:cNvSpPr txBox="1"/>
          <p:nvPr>
            <p:ph type="ctrTitle"/>
          </p:nvPr>
        </p:nvSpPr>
        <p:spPr>
          <a:xfrm>
            <a:off x="1879125" y="1284525"/>
            <a:ext cx="5385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879125" y="2236425"/>
            <a:ext cx="5385900" cy="784800"/>
          </a:xfrm>
          <a:prstGeom prst="rect">
            <a:avLst/>
          </a:prstGeom>
          <a:effectLst>
            <a:outerShdw blurRad="285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idx="1" type="body"/>
          </p:nvPr>
        </p:nvSpPr>
        <p:spPr>
          <a:xfrm>
            <a:off x="915475" y="1857000"/>
            <a:ext cx="7312800" cy="81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💀"/>
              <a:defRPr i="1"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☠"/>
              <a:defRPr i="1"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⚰"/>
              <a:defRPr i="1"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i="1"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i="1"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8pPr>
            <a:lvl9pPr indent="-419100" lvl="8" marL="41148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1009650" y="895350"/>
            <a:ext cx="7121100" cy="28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💀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☠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⚰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pic>
        <p:nvPicPr>
          <p:cNvPr id="19" name="Google Shape;1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1011498" y="885825"/>
            <a:ext cx="34566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💀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☠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⚰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676044" y="885825"/>
            <a:ext cx="34566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💀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☠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⚰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pic>
        <p:nvPicPr>
          <p:cNvPr id="24" name="Google Shape;2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696075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💀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⚰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7"/>
          <p:cNvSpPr txBox="1"/>
          <p:nvPr>
            <p:ph idx="2" type="body"/>
          </p:nvPr>
        </p:nvSpPr>
        <p:spPr>
          <a:xfrm>
            <a:off x="3300950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💀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⚰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9" name="Google Shape;29;p7"/>
          <p:cNvSpPr txBox="1"/>
          <p:nvPr>
            <p:ph idx="3" type="body"/>
          </p:nvPr>
        </p:nvSpPr>
        <p:spPr>
          <a:xfrm>
            <a:off x="5905826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💀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⚰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pic>
        <p:nvPicPr>
          <p:cNvPr id="30" name="Google Shape;3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id="33" name="Google Shape;3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9"/>
          <p:cNvPicPr preferRelativeResize="0"/>
          <p:nvPr/>
        </p:nvPicPr>
        <p:blipFill rotWithShape="1">
          <a:blip r:embed="rId2">
            <a:alphaModFix/>
          </a:blip>
          <a:srcRect b="0" l="58667" r="0" t="0"/>
          <a:stretch/>
        </p:blipFill>
        <p:spPr>
          <a:xfrm>
            <a:off x="0" y="3579625"/>
            <a:ext cx="2547549" cy="15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idx="1" type="body"/>
          </p:nvPr>
        </p:nvSpPr>
        <p:spPr>
          <a:xfrm>
            <a:off x="2521950" y="4356600"/>
            <a:ext cx="4100100" cy="519600"/>
          </a:xfrm>
          <a:prstGeom prst="rect">
            <a:avLst/>
          </a:prstGeom>
          <a:effectLst>
            <a:outerShdw blurRad="285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</a:lstStyle>
          <a:p/>
        </p:txBody>
      </p:sp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0" l="0" r="52876" t="0"/>
          <a:stretch/>
        </p:blipFill>
        <p:spPr>
          <a:xfrm>
            <a:off x="6239475" y="3579625"/>
            <a:ext cx="2904525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AF4024">
                  <a:alpha val="0"/>
                </a:srgbClr>
              </a:gs>
              <a:gs pos="64000">
                <a:srgbClr val="AF4024">
                  <a:alpha val="0"/>
                </a:srgbClr>
              </a:gs>
              <a:gs pos="100000">
                <a:srgbClr val="0F0706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" name="Google Shape;4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00415"/>
            <a:ext cx="9144000" cy="1943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 radial">
  <p:cSld name="BLANK_1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for background photos">
  <p:cSld name="BLANK_1_1_1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09650" y="895350"/>
            <a:ext cx="7121100" cy="28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Bitter"/>
              <a:buChar char="💀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Bitter"/>
              <a:buChar char="☠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Bitter"/>
              <a:buChar char="⚰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●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○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■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●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○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■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hyperlink" Target="https://www.linkedin.com/in/tcanascimento" TargetMode="External"/><Relationship Id="rId6" Type="http://schemas.openxmlformats.org/officeDocument/2006/relationships/hyperlink" Target="https://www.linkedin.com/in/rsaccoll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6.jpg"/><Relationship Id="rId5" Type="http://schemas.openxmlformats.org/officeDocument/2006/relationships/image" Target="../media/image19.jpg"/><Relationship Id="rId6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openjdk.java.net/groups/net/httpclient/intro.html" TargetMode="External"/><Relationship Id="rId4" Type="http://schemas.openxmlformats.org/officeDocument/2006/relationships/hyperlink" Target="https://junit.org/junit5/docs/current/user-guide/" TargetMode="External"/><Relationship Id="rId5" Type="http://schemas.openxmlformats.org/officeDocument/2006/relationships/hyperlink" Target="https://tcanascimento.github.io/functional-rest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linkedin.com/in/rsaccoll" TargetMode="External"/><Relationship Id="rId4" Type="http://schemas.openxmlformats.org/officeDocument/2006/relationships/hyperlink" Target="https://www.linkedin.com/in/tcanascimento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type="ctrTitle"/>
          </p:nvPr>
        </p:nvSpPr>
        <p:spPr>
          <a:xfrm>
            <a:off x="2910744" y="1382250"/>
            <a:ext cx="3392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HTTP Client (Java 11) and Testing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075" y="1058375"/>
            <a:ext cx="12954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4475" y="2570900"/>
            <a:ext cx="354375" cy="354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5"/>
          <p:cNvSpPr txBox="1"/>
          <p:nvPr/>
        </p:nvSpPr>
        <p:spPr>
          <a:xfrm>
            <a:off x="0" y="2925275"/>
            <a:ext cx="43446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Bitter"/>
                <a:ea typeface="Bitter"/>
                <a:cs typeface="Bitter"/>
                <a:sym typeface="Bitter"/>
              </a:rPr>
              <a:t>Thiago Carreira </a:t>
            </a:r>
            <a:endParaRPr b="1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hlink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5"/>
              </a:rPr>
              <a:t>https://www.linkedin.com/in/tcanascimento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7" name="Google Shape;57;p15"/>
          <p:cNvSpPr txBox="1"/>
          <p:nvPr/>
        </p:nvSpPr>
        <p:spPr>
          <a:xfrm>
            <a:off x="4799400" y="2925275"/>
            <a:ext cx="43446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Bitter"/>
                <a:ea typeface="Bitter"/>
                <a:cs typeface="Bitter"/>
                <a:sym typeface="Bitter"/>
              </a:rPr>
              <a:t>Ramsés Almeida</a:t>
            </a:r>
            <a:endParaRPr b="1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Bitter"/>
                <a:ea typeface="Bitter"/>
                <a:cs typeface="Bitter"/>
                <a:sym typeface="Bitter"/>
                <a:hlinkClick r:id="rId6"/>
              </a:rPr>
              <a:t>https://www.linkedin.com/in/rsaccoll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8" name="Google Shape;5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2100" y="155222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28400" y="2645450"/>
            <a:ext cx="1486600" cy="4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ctrTitle"/>
          </p:nvPr>
        </p:nvSpPr>
        <p:spPr>
          <a:xfrm>
            <a:off x="1879050" y="1829125"/>
            <a:ext cx="5385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So...What all using to testing microservices (or APIS..)??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idx="4294967295" type="title"/>
          </p:nvPr>
        </p:nvSpPr>
        <p:spPr>
          <a:xfrm>
            <a:off x="291950" y="2123650"/>
            <a:ext cx="84432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And using java?</a:t>
            </a:r>
            <a:endParaRPr b="1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850" y="745425"/>
            <a:ext cx="1701500" cy="16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6650" y="3787700"/>
            <a:ext cx="4640126" cy="12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9100" y="745425"/>
            <a:ext cx="3268062" cy="67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ctrTitle"/>
          </p:nvPr>
        </p:nvSpPr>
        <p:spPr>
          <a:xfrm>
            <a:off x="1879050" y="1768625"/>
            <a:ext cx="5385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So...Who is using Java 11 (or above)?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idx="4294967295"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6040"/>
                </a:solidFill>
              </a:rPr>
              <a:t>A</a:t>
            </a:r>
            <a:r>
              <a:rPr lang="en"/>
              <a:t>nd using Java 11 HTTP Client?</a:t>
            </a:r>
            <a:endParaRPr>
              <a:solidFill>
                <a:srgbClr val="F26040"/>
              </a:solidFill>
            </a:endParaRPr>
          </a:p>
        </p:txBody>
      </p:sp>
      <p:sp>
        <p:nvSpPr>
          <p:cNvPr id="87" name="Google Shape;87;p20"/>
          <p:cNvSpPr txBox="1"/>
          <p:nvPr>
            <p:ph idx="4294967295" type="body"/>
          </p:nvPr>
        </p:nvSpPr>
        <p:spPr>
          <a:xfrm>
            <a:off x="1062150" y="1169225"/>
            <a:ext cx="4493700" cy="342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HttpClient client = HttpClient.newHttpClient();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HttpRequest request = HttpRequest.newBuilder()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      .uri(URI.create("http://openjdk.java.net/"))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      .build();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client.sendAsync(request, BodyHandlers.ofString())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      .thenApply(HttpResponse::body)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      .thenAccept(System.out::println)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  <a:p>
            <a:pPr indent="0" lvl="0" marL="88900" marR="88900" rtl="0" algn="l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rgbClr val="000000"/>
                </a:highlight>
              </a:rPr>
              <a:t>      .join();</a:t>
            </a:r>
            <a:endParaRPr sz="1200">
              <a:solidFill>
                <a:schemeClr val="lt1"/>
              </a:solidFill>
              <a:highlight>
                <a:srgbClr val="000000"/>
              </a:highlight>
            </a:endParaRPr>
          </a:p>
        </p:txBody>
      </p:sp>
      <p:pic>
        <p:nvPicPr>
          <p:cNvPr id="88" name="Google Shape;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2250" y="2590800"/>
            <a:ext cx="257175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/>
          <p:nvPr>
            <p:ph type="ctrTitle"/>
          </p:nvPr>
        </p:nvSpPr>
        <p:spPr>
          <a:xfrm>
            <a:off x="2306700" y="1403950"/>
            <a:ext cx="4530600" cy="16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But how do I validate the answer or test other apis?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0525" y="467100"/>
            <a:ext cx="2875125" cy="28751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/>
          <p:cNvSpPr txBox="1"/>
          <p:nvPr>
            <p:ph type="ctrTitle"/>
          </p:nvPr>
        </p:nvSpPr>
        <p:spPr>
          <a:xfrm>
            <a:off x="2869925" y="1382250"/>
            <a:ext cx="34041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4425" y="510000"/>
            <a:ext cx="4845449" cy="2810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3"/>
          <p:cNvSpPr txBox="1"/>
          <p:nvPr>
            <p:ph idx="1" type="body"/>
          </p:nvPr>
        </p:nvSpPr>
        <p:spPr>
          <a:xfrm>
            <a:off x="915475" y="1857000"/>
            <a:ext cx="73128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idx="4294967295" type="title"/>
          </p:nvPr>
        </p:nvSpPr>
        <p:spPr>
          <a:xfrm>
            <a:off x="1009650" y="205975"/>
            <a:ext cx="7121100" cy="50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Alphabet soup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1" name="Google Shape;1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4025" y="347450"/>
            <a:ext cx="1844225" cy="18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4100" y="3146847"/>
            <a:ext cx="2823451" cy="163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250" y="537075"/>
            <a:ext cx="1830575" cy="18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5075" y="2618525"/>
            <a:ext cx="1980649" cy="228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73066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>
            <p:ph type="ctrTitle"/>
          </p:nvPr>
        </p:nvSpPr>
        <p:spPr>
          <a:xfrm>
            <a:off x="385000" y="145200"/>
            <a:ext cx="5344500" cy="244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</a:rPr>
              <a:t>And about the demo?</a:t>
            </a:r>
            <a:endParaRPr b="0" sz="4800">
              <a:solidFill>
                <a:srgbClr val="000000"/>
              </a:solidFill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7101" y="1382250"/>
            <a:ext cx="5476900" cy="375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/>
          <p:nvPr/>
        </p:nvSpPr>
        <p:spPr>
          <a:xfrm>
            <a:off x="0" y="711125"/>
            <a:ext cx="914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Bitter"/>
                <a:ea typeface="Bitter"/>
                <a:cs typeface="Bitter"/>
                <a:sym typeface="Bitter"/>
              </a:rPr>
              <a:t>Referências</a:t>
            </a:r>
            <a:endParaRPr b="1" sz="2400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Java 11 - OpenJDK: </a:t>
            </a:r>
            <a:r>
              <a:rPr lang="en" sz="1800" u="sng">
                <a:solidFill>
                  <a:schemeClr val="hlink"/>
                </a:solidFill>
                <a:latin typeface="Bitter"/>
                <a:ea typeface="Bitter"/>
                <a:cs typeface="Bitter"/>
                <a:sym typeface="Bitter"/>
                <a:hlinkClick r:id="rId3"/>
              </a:rPr>
              <a:t>https://openjdk.java.net/groups/net/httpclient/intro.html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Junit 5: </a:t>
            </a:r>
            <a:r>
              <a:rPr lang="en" sz="1800" u="sng">
                <a:solidFill>
                  <a:schemeClr val="hlink"/>
                </a:solidFill>
                <a:latin typeface="Bitter"/>
                <a:ea typeface="Bitter"/>
                <a:cs typeface="Bitter"/>
                <a:sym typeface="Bitter"/>
                <a:hlinkClick r:id="rId4"/>
              </a:rPr>
              <a:t>https://junit.org/junit5/docs/current/user-guide/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Rest Functions: </a:t>
            </a:r>
            <a:r>
              <a:rPr lang="en" sz="1800" u="sng">
                <a:solidFill>
                  <a:schemeClr val="hlink"/>
                </a:solidFill>
                <a:latin typeface="Bitter"/>
                <a:ea typeface="Bitter"/>
                <a:cs typeface="Bitter"/>
                <a:sym typeface="Bitter"/>
                <a:hlinkClick r:id="rId5"/>
              </a:rPr>
              <a:t>https://tcanascimento.github.io/functional-rest/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/>
          <p:nvPr>
            <p:ph idx="4294967295" type="ctrTitle"/>
          </p:nvPr>
        </p:nvSpPr>
        <p:spPr>
          <a:xfrm>
            <a:off x="678000" y="821350"/>
            <a:ext cx="7788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26040"/>
                </a:solidFill>
              </a:rPr>
              <a:t>¡Feliz  </a:t>
            </a:r>
            <a:r>
              <a:rPr lang="en" sz="4800"/>
              <a:t>TDC</a:t>
            </a:r>
            <a:r>
              <a:rPr lang="en" sz="4800">
                <a:solidFill>
                  <a:srgbClr val="F26040"/>
                </a:solidFill>
              </a:rPr>
              <a:t>!</a:t>
            </a:r>
            <a:endParaRPr sz="4800">
              <a:solidFill>
                <a:srgbClr val="F26040"/>
              </a:solidFill>
            </a:endParaRPr>
          </a:p>
        </p:txBody>
      </p:sp>
      <p:sp>
        <p:nvSpPr>
          <p:cNvPr id="136" name="Google Shape;136;p28"/>
          <p:cNvSpPr txBox="1"/>
          <p:nvPr>
            <p:ph idx="4294967295" type="subTitle"/>
          </p:nvPr>
        </p:nvSpPr>
        <p:spPr>
          <a:xfrm>
            <a:off x="678000" y="1792373"/>
            <a:ext cx="7788000" cy="18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Any questions?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Get in touch</a:t>
            </a:r>
            <a:br>
              <a:rPr lang="en" sz="2400">
                <a:solidFill>
                  <a:schemeClr val="lt1"/>
                </a:solidFill>
              </a:rPr>
            </a:br>
            <a:r>
              <a:rPr lang="en" sz="2400" u="sng">
                <a:solidFill>
                  <a:schemeClr val="hlink"/>
                </a:solidFill>
                <a:hlinkClick r:id="rId3"/>
              </a:rPr>
              <a:t>https://www.linkedin.com/in/rsaccoll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https://www.linkedin.com/in/tcanascimento</a:t>
            </a:r>
            <a:endParaRPr sz="2400">
              <a:solidFill>
                <a:srgbClr val="4A86E8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600" y="559025"/>
            <a:ext cx="7520250" cy="422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Halloween2018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